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5" r:id="rId6"/>
  </p:sldMasterIdLst>
  <p:handoutMasterIdLst>
    <p:handoutMasterId r:id="rId16"/>
  </p:handoutMasterIdLst>
  <p:sldIdLst>
    <p:sldId id="25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5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13FC-330E-4E3B-B5CD-7B3934DA3350}" type="datetimeFigureOut">
              <a:rPr lang="es-MX" smtClean="0"/>
              <a:t>11/01/2019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054BA-9C98-496D-AE1D-74A656261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63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267" y="3086630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467" y="5769505"/>
            <a:ext cx="6858000" cy="402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Lugar y </a:t>
            </a:r>
            <a:r>
              <a:rPr lang="en-US" dirty="0" err="1"/>
              <a:t>fecha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9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0968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610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4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A1BFCC-5E36-430A-814F-11AF9D2D25FD}" type="datetimeFigureOut">
              <a:rPr lang="es-MX" smtClean="0"/>
              <a:t>11/01/2019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5C737B2-DE4F-4056-9629-283A611077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88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5198532"/>
            <a:ext cx="6858000" cy="1444097"/>
          </a:xfrm>
          <a:prstGeom prst="rect">
            <a:avLst/>
          </a:prstGeom>
        </p:spPr>
        <p:txBody>
          <a:bodyPr anchor="t"/>
          <a:lstStyle>
            <a:lvl1pPr algn="ctr"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necesitar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poner</a:t>
            </a:r>
            <a:r>
              <a:rPr lang="en-US" dirty="0"/>
              <a:t> </a:t>
            </a:r>
            <a:r>
              <a:rPr lang="en-US" dirty="0" err="1"/>
              <a:t>algún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8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918870" y="2378390"/>
            <a:ext cx="5325497" cy="950332"/>
            <a:chOff x="1918870" y="2401143"/>
            <a:chExt cx="5325497" cy="950332"/>
          </a:xfrm>
        </p:grpSpPr>
        <p:sp>
          <p:nvSpPr>
            <p:cNvPr id="9" name="TextBox 8"/>
            <p:cNvSpPr txBox="1"/>
            <p:nvPr/>
          </p:nvSpPr>
          <p:spPr>
            <a:xfrm>
              <a:off x="1918870" y="2401143"/>
              <a:ext cx="5325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bg1"/>
                  </a:solidFill>
                </a:rPr>
                <a:t>INNOVACIÓN TECNOLÓGICA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18870" y="2766700"/>
              <a:ext cx="53062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3200" b="1" dirty="0">
                  <a:solidFill>
                    <a:schemeClr val="bg1"/>
                  </a:solidFill>
                </a:rPr>
                <a:t>PARA LA COMPETITIVIDAD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430034" y="3429000"/>
            <a:ext cx="658873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25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053667" cy="728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258" y="1427691"/>
            <a:ext cx="8693150" cy="5008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6529539"/>
            <a:ext cx="9144001" cy="2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82E4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2E44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2E44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89" y="2369705"/>
            <a:ext cx="5248222" cy="132272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95917" y="4089399"/>
            <a:ext cx="6752167" cy="169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05041" y="434340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782E44"/>
                </a:solidFill>
              </a:rPr>
              <a:t>www.ciateq.mx</a:t>
            </a:r>
          </a:p>
          <a:p>
            <a:pPr algn="ctr"/>
            <a:r>
              <a:rPr lang="es-MX" sz="1600" dirty="0">
                <a:solidFill>
                  <a:schemeClr val="bg1">
                    <a:lumMod val="65000"/>
                  </a:schemeClr>
                </a:solidFill>
              </a:rPr>
              <a:t>mkt@ciateq.mx</a:t>
            </a:r>
          </a:p>
        </p:txBody>
      </p:sp>
    </p:spTree>
    <p:extLst>
      <p:ext uri="{BB962C8B-B14F-4D97-AF65-F5344CB8AC3E}">
        <p14:creationId xmlns:p14="http://schemas.microsoft.com/office/powerpoint/2010/main" val="19153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29" y="616530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>
                    <a:alpha val="16000"/>
                  </a:schemeClr>
                </a:solidFill>
                <a:latin typeface="Century Gothic" panose="020B0502020202020204" pitchFamily="34" charset="0"/>
              </a:rPr>
              <a:t>www.ciateq.mx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8" r="1521"/>
          <a:stretch/>
        </p:blipFill>
        <p:spPr>
          <a:xfrm>
            <a:off x="0" y="1126835"/>
            <a:ext cx="9144000" cy="44842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0129" y="3826680"/>
            <a:ext cx="903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Guía para la selección de palabras clave de los temas del </a:t>
            </a:r>
          </a:p>
          <a:p>
            <a:r>
              <a:rPr lang="es-MX" sz="2400" dirty="0">
                <a:solidFill>
                  <a:schemeClr val="bg1"/>
                </a:solidFill>
              </a:rPr>
              <a:t>r</a:t>
            </a:r>
            <a:r>
              <a:rPr lang="es-MX" sz="2400" dirty="0" smtClean="0">
                <a:solidFill>
                  <a:schemeClr val="bg1"/>
                </a:solidFill>
              </a:rPr>
              <a:t>epositorio nacional</a:t>
            </a:r>
            <a:endParaRPr lang="es-MX" sz="24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59853" y="5056928"/>
            <a:ext cx="37477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0CE5A3E-B1EB-0240-8FB9-F291C9F6E0E7}"/>
              </a:ext>
            </a:extLst>
          </p:cNvPr>
          <p:cNvSpPr/>
          <p:nvPr/>
        </p:nvSpPr>
        <p:spPr>
          <a:xfrm>
            <a:off x="1654679" y="5611116"/>
            <a:ext cx="551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Elaboró</a:t>
            </a:r>
            <a:r>
              <a:rPr lang="en-US" sz="1600" b="1" dirty="0" smtClean="0">
                <a:solidFill>
                  <a:schemeClr val="bg1"/>
                </a:solidFill>
              </a:rPr>
              <a:t>: M. en C. Fernando Talavera Sánchez</a:t>
            </a: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 err="1" smtClean="0">
                <a:solidFill>
                  <a:schemeClr val="bg1"/>
                </a:solidFill>
              </a:rPr>
              <a:t>Responsable</a:t>
            </a:r>
            <a:r>
              <a:rPr lang="en-US" sz="1600" b="1" dirty="0" smtClean="0">
                <a:solidFill>
                  <a:schemeClr val="bg1"/>
                </a:solidFill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</a:rPr>
              <a:t>Titulación</a:t>
            </a:r>
            <a:r>
              <a:rPr lang="en-US" sz="1600" b="1" dirty="0" smtClean="0">
                <a:solidFill>
                  <a:schemeClr val="bg1"/>
                </a:solidFill>
              </a:rPr>
              <a:t> Posgrado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6" y="2249214"/>
            <a:ext cx="8497133" cy="404401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1040524" y="3763771"/>
            <a:ext cx="157656" cy="25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1"/>
          <p:cNvSpPr txBox="1"/>
          <p:nvPr/>
        </p:nvSpPr>
        <p:spPr>
          <a:xfrm>
            <a:off x="357352" y="1345324"/>
            <a:ext cx="840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1600" b="1" dirty="0" smtClean="0"/>
              <a:t>Del archivo en Excel, de los temas del repositorio nacional, elegir una clase</a:t>
            </a:r>
          </a:p>
          <a:p>
            <a:r>
              <a:rPr lang="es-MX" sz="1600" b="1" dirty="0"/>
              <a:t>p</a:t>
            </a:r>
            <a:r>
              <a:rPr lang="es-MX" sz="1600" b="1" dirty="0" smtClean="0"/>
              <a:t>rincipal, de acuerdo al tema de la tesis, por ejemplo, INGENIERÍA Y TECNOLOGÍA.</a:t>
            </a:r>
          </a:p>
          <a:p>
            <a:r>
              <a:rPr lang="es-MX" sz="1600" b="1" dirty="0" smtClean="0"/>
              <a:t>Dar clic izquierdo con el ratón en esa celda.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20450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2" y="2359867"/>
            <a:ext cx="8555420" cy="413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352" y="1345324"/>
            <a:ext cx="891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2. Una vez seleccionada la clase principal, dar clic izquierdo con el ratón en la celda</a:t>
            </a:r>
          </a:p>
          <a:p>
            <a:r>
              <a:rPr lang="es-MX" sz="1600" b="1" dirty="0" smtClean="0"/>
              <a:t>a la derecha correspondiente a la clase principal seleccionada. Aparecerá una flecha</a:t>
            </a:r>
          </a:p>
          <a:p>
            <a:r>
              <a:rPr lang="es-MX" sz="1600" b="1" dirty="0"/>
              <a:t>h</a:t>
            </a:r>
            <a:r>
              <a:rPr lang="es-MX" sz="1600" b="1" dirty="0" smtClean="0"/>
              <a:t>acia abajo en el lado derecho de la celda correspondiente a la clase primaria.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22728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352" y="1345324"/>
            <a:ext cx="869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3</a:t>
            </a:r>
            <a:r>
              <a:rPr lang="es-MX" sz="1600" b="1" dirty="0" smtClean="0"/>
              <a:t>. Se desplegarán las opciones disponibles. Deslice hacia abajo con la flecha para </a:t>
            </a:r>
          </a:p>
          <a:p>
            <a:r>
              <a:rPr lang="es-MX" sz="1600" b="1" dirty="0" smtClean="0"/>
              <a:t>ver todas las opciones. Seleccione la adecuada para el tema de tesis.</a:t>
            </a:r>
            <a:endParaRPr lang="es-MX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2354179"/>
            <a:ext cx="88392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352" y="1345324"/>
            <a:ext cx="89899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4. Una vez seleccionadas la clase principal y la clase primaria, que en este ejemplo, </a:t>
            </a:r>
          </a:p>
          <a:p>
            <a:r>
              <a:rPr lang="es-MX" sz="1600" b="1" dirty="0" smtClean="0"/>
              <a:t>fueron: INGENIERÍA Y TECNOLOGÍA, Tecnología de materiales; dar clic izquierdo en la </a:t>
            </a:r>
          </a:p>
          <a:p>
            <a:r>
              <a:rPr lang="es-MX" sz="1600" b="1" dirty="0" smtClean="0"/>
              <a:t>celda a la derecha de la clase primaria seleccionada, aparecerá una flecha en el lado</a:t>
            </a:r>
          </a:p>
          <a:p>
            <a:r>
              <a:rPr lang="es-MX" sz="1600" b="1" dirty="0"/>
              <a:t>d</a:t>
            </a:r>
            <a:r>
              <a:rPr lang="es-MX" sz="1600" b="1" dirty="0" smtClean="0"/>
              <a:t>erecho de la celda correspondiente a la clase secundaria.</a:t>
            </a:r>
            <a:endParaRPr lang="es-MX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2382620"/>
            <a:ext cx="8929443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352" y="1345324"/>
            <a:ext cx="8576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5. Se desplegarán las opciones disponibles. Deslice hacia abajo con la flecha para </a:t>
            </a:r>
          </a:p>
          <a:p>
            <a:r>
              <a:rPr lang="es-MX" sz="1600" b="1" dirty="0" smtClean="0"/>
              <a:t>ver todas las opciones. Seleccione la adecuada para el tema de tesis dando clic </a:t>
            </a:r>
          </a:p>
          <a:p>
            <a:r>
              <a:rPr lang="es-MX" sz="1600" b="1" dirty="0"/>
              <a:t>i</a:t>
            </a:r>
            <a:r>
              <a:rPr lang="es-MX" sz="1600" b="1" dirty="0" smtClean="0"/>
              <a:t>zquierdo con el ratón.</a:t>
            </a:r>
            <a:endParaRPr lang="es-MX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339589"/>
            <a:ext cx="8697619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352" y="1345324"/>
            <a:ext cx="8637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6. Una vez seleccionadas la clase principal, la clase primaria y la clase secundaria, </a:t>
            </a:r>
          </a:p>
          <a:p>
            <a:r>
              <a:rPr lang="es-MX" sz="1600" b="1" dirty="0" smtClean="0"/>
              <a:t>que en este ejemplo fueron: INGENIERÍA Y TECNOLOGÍA, Tecnología de materiales y </a:t>
            </a:r>
          </a:p>
          <a:p>
            <a:r>
              <a:rPr lang="es-MX" sz="1600" b="1" dirty="0" smtClean="0"/>
              <a:t>Resistencia de materiales, se concluye el proceso de selección de palabras clave.</a:t>
            </a:r>
            <a:endParaRPr lang="es-MX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2381583"/>
            <a:ext cx="8755117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61" y="1345324"/>
            <a:ext cx="88643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es-MX" sz="1600" b="1" dirty="0" smtClean="0"/>
              <a:t>Ya en el resumen de la tesis o tesina, quedarían, por ejemplo:</a:t>
            </a:r>
          </a:p>
          <a:p>
            <a:endParaRPr lang="es-MX" sz="1600" b="1" dirty="0"/>
          </a:p>
          <a:p>
            <a:r>
              <a:rPr lang="es-MX" sz="1600" b="1" dirty="0" smtClean="0"/>
              <a:t>RESUMEN</a:t>
            </a:r>
          </a:p>
          <a:p>
            <a:endParaRPr lang="es-MX" sz="1600" b="1" dirty="0"/>
          </a:p>
          <a:p>
            <a:r>
              <a:rPr lang="es-MX" sz="1600" b="1" dirty="0" smtClean="0"/>
              <a:t>Este trabajo desarrolló una metodología para </a:t>
            </a:r>
            <a:r>
              <a:rPr lang="es-MX" sz="1600" b="1" dirty="0" err="1" smtClean="0"/>
              <a:t>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endParaRPr lang="es-MX" sz="1600" b="1" dirty="0" smtClean="0"/>
          </a:p>
          <a:p>
            <a:r>
              <a:rPr lang="es-MX" sz="1600" b="1" dirty="0" err="1"/>
              <a:t>x</a:t>
            </a:r>
            <a:r>
              <a:rPr lang="es-MX" sz="1600" b="1" dirty="0" err="1" smtClean="0"/>
              <a:t>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</a:t>
            </a:r>
            <a:r>
              <a:rPr lang="es-MX" sz="1600" b="1" dirty="0" smtClean="0"/>
              <a:t>.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Palabras clave: Ingeniería y tecnología, Tecnología de materiales, Resistencia de materiales</a:t>
            </a:r>
          </a:p>
          <a:p>
            <a:endParaRPr lang="es-MX" sz="1600" b="1" dirty="0"/>
          </a:p>
          <a:p>
            <a:endParaRPr lang="es-MX" sz="1600" b="1" dirty="0" smtClean="0"/>
          </a:p>
          <a:p>
            <a:r>
              <a:rPr lang="es-MX" sz="1600" b="1" dirty="0" smtClean="0"/>
              <a:t>ABSTRACT OR SUMMARY</a:t>
            </a:r>
          </a:p>
          <a:p>
            <a:endParaRPr lang="es-MX" sz="1600" b="1" dirty="0" smtClean="0"/>
          </a:p>
          <a:p>
            <a:r>
              <a:rPr lang="es-MX" sz="1600" b="1" dirty="0" err="1" smtClean="0"/>
              <a:t>This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work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developed</a:t>
            </a:r>
            <a:r>
              <a:rPr lang="es-MX" sz="1600" b="1" dirty="0" smtClean="0"/>
              <a:t> a </a:t>
            </a:r>
            <a:r>
              <a:rPr lang="es-MX" sz="1600" b="1" dirty="0" err="1" smtClean="0"/>
              <a:t>methodology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endParaRPr lang="es-MX" sz="1600" b="1" dirty="0" smtClean="0"/>
          </a:p>
          <a:p>
            <a:r>
              <a:rPr lang="es-MX" sz="1600" b="1" dirty="0" err="1"/>
              <a:t>x</a:t>
            </a:r>
            <a:r>
              <a:rPr lang="es-MX" sz="1600" b="1" dirty="0" err="1" smtClean="0"/>
              <a:t>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xxxxxxx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xxxxx</a:t>
            </a:r>
            <a:r>
              <a:rPr lang="es-MX" sz="1600" b="1" dirty="0" smtClean="0"/>
              <a:t>.</a:t>
            </a:r>
          </a:p>
          <a:p>
            <a:endParaRPr lang="es-MX" sz="1600" b="1" dirty="0"/>
          </a:p>
          <a:p>
            <a:r>
              <a:rPr lang="es-MX" sz="1600" b="1" dirty="0" err="1" smtClean="0"/>
              <a:t>Keywords</a:t>
            </a:r>
            <a:r>
              <a:rPr lang="es-MX" sz="1600" b="1" dirty="0" smtClean="0"/>
              <a:t>: </a:t>
            </a:r>
            <a:r>
              <a:rPr lang="es-MX" sz="1600" b="1" dirty="0" err="1" smtClean="0"/>
              <a:t>Engineering</a:t>
            </a:r>
            <a:r>
              <a:rPr lang="es-MX" sz="1600" b="1" dirty="0" smtClean="0"/>
              <a:t> and </a:t>
            </a:r>
            <a:r>
              <a:rPr lang="es-MX" sz="1600" b="1" dirty="0" err="1" smtClean="0"/>
              <a:t>technology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Materials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technology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Materials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resistance</a:t>
            </a:r>
            <a:r>
              <a:rPr lang="es-MX" sz="1600" b="1" dirty="0" smtClean="0"/>
              <a:t>.</a:t>
            </a:r>
          </a:p>
          <a:p>
            <a:endParaRPr lang="es-MX" sz="1600" b="1" dirty="0"/>
          </a:p>
          <a:p>
            <a:endParaRPr lang="es-MX" sz="1600" b="1" dirty="0" smtClean="0"/>
          </a:p>
          <a:p>
            <a:endParaRPr lang="es-MX" sz="1600" b="1" dirty="0"/>
          </a:p>
          <a:p>
            <a:endParaRPr lang="es-MX" sz="1600" b="1" dirty="0"/>
          </a:p>
          <a:p>
            <a:endParaRPr lang="es-MX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5911" y="5852160"/>
            <a:ext cx="85953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NOTA: Pueden agregar más palabras clave, pero las tres seleccionadas del archivo Excel de los temas del repositorio nacional deben ir.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595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f</a:t>
            </a:r>
            <a:r>
              <a:rPr lang="es-MX" dirty="0" smtClean="0"/>
              <a:t>ernando.talavera@ciateq.mx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ici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504723CD432F419928129131EFF767" ma:contentTypeVersion="0" ma:contentTypeDescription="Crear nuevo documento." ma:contentTypeScope="" ma:versionID="5f881f3080b71badf24610ac33127d74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61E5070-B952-440D-9C7A-8D7553FD5D5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B8C429-15AD-45CD-8E1E-1C7750BEC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CA6483-4E65-4C2B-9B30-B4364A2B9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388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Wingdings</vt:lpstr>
      <vt:lpstr>inicio</vt:lpstr>
      <vt:lpstr>contenidos</vt:lpstr>
      <vt:lpstr>cierre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fernando.talavera@ciateq.mx</vt:lpstr>
    </vt:vector>
  </TitlesOfParts>
  <Company>CIATEQ 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Hernandez</dc:creator>
  <cp:lastModifiedBy>Fernando Talavera</cp:lastModifiedBy>
  <cp:revision>91</cp:revision>
  <dcterms:created xsi:type="dcterms:W3CDTF">2015-06-19T22:25:16Z</dcterms:created>
  <dcterms:modified xsi:type="dcterms:W3CDTF">2019-01-11T18:31:48Z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0x01010050504723CD432F419928129131EFF767</vt:lpwstr>
  </property>
</Properties>
</file>